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61" r:id="rId5"/>
    <p:sldId id="262" r:id="rId6"/>
  </p:sldIdLst>
  <p:sldSz cx="12192000" cy="6858000"/>
  <p:notesSz cx="6858000" cy="9144000"/>
  <p:defaultTextStyle>
    <a:defPPr>
      <a:defRPr lang="es-CO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72" d="100"/>
          <a:sy n="72" d="100"/>
        </p:scale>
        <p:origin x="660" y="6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3606A52-C497-0DB7-C2B1-588E2095235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96FC41D5-84CA-CEFC-9F7C-B609EFEE086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/>
              <a:t>Haga clic para modificar el estilo de subtítulo del patrón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C1AED778-083D-7699-DE1C-943DABCA9A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690A35B9-ACEF-86ED-56CB-8B1F447ECE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AB9ACCBF-F754-4B62-D5F1-5E3EB6C459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1896380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E96A9E8-3EDB-2930-E817-AFE3877E17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FA89D926-0C0F-D6CA-ED1E-C405ADEA2FA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469A3456-6000-C63B-BA99-B2AEF8F9AE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3EBC20F3-9963-BDFD-23C4-064F2448E7C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96E4D1C4-583C-399D-6C61-12F8EAF744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4944965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EBA47EC-1FE4-9964-3C16-24F7BABF4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03328E81-A2D1-24BF-A8F2-A15EC09F9E9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A764F9B8-493C-74D5-315E-BD1DC63198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FAA808FD-A6E9-5AC6-CC4C-0C63FCB069B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3D3E769D-4FD6-F675-8867-3DAF55323C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2452927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E674698-2BCD-0439-82F2-23152536B4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4E643548-F7B7-B2A3-1F7A-486367A0040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198CBFBF-034F-2408-579F-E4EDD8A7D88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0D23411E-10BB-2C67-DBBB-118DF433612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695C3A38-2AD3-0467-3131-FD460E0699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11BAAC01-475A-B034-FEE5-5BDCEDAFD6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57244718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C21CAD8-BAFE-4EF6-DAD8-D0D9DF6EE25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5C67C49A-A55F-07BA-F99B-8F26D65F1AE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CEA55F1A-BAAF-A84C-0371-82D6EE0DA64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5" name="Marcador de texto 4">
            <a:extLst>
              <a:ext uri="{FF2B5EF4-FFF2-40B4-BE49-F238E27FC236}">
                <a16:creationId xmlns:a16="http://schemas.microsoft.com/office/drawing/2014/main" id="{F0FF9576-72C3-A143-5A6C-36A885AD296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6" name="Marcador de contenido 5">
            <a:extLst>
              <a:ext uri="{FF2B5EF4-FFF2-40B4-BE49-F238E27FC236}">
                <a16:creationId xmlns:a16="http://schemas.microsoft.com/office/drawing/2014/main" id="{B1F8E8AA-FA18-755C-5D8C-1284C3180C1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7" name="Marcador de fecha 6">
            <a:extLst>
              <a:ext uri="{FF2B5EF4-FFF2-40B4-BE49-F238E27FC236}">
                <a16:creationId xmlns:a16="http://schemas.microsoft.com/office/drawing/2014/main" id="{6EBB7403-5BA6-7711-6D3A-EC68B35695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8" name="Marcador de pie de página 7">
            <a:extLst>
              <a:ext uri="{FF2B5EF4-FFF2-40B4-BE49-F238E27FC236}">
                <a16:creationId xmlns:a16="http://schemas.microsoft.com/office/drawing/2014/main" id="{788ADAF1-729D-ADCE-E459-F88A45DC564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9" name="Marcador de número de diapositiva 8">
            <a:extLst>
              <a:ext uri="{FF2B5EF4-FFF2-40B4-BE49-F238E27FC236}">
                <a16:creationId xmlns:a16="http://schemas.microsoft.com/office/drawing/2014/main" id="{9EFB9539-1F36-A48F-49E1-1978E72E61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96149453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FA82D67-77DD-086B-3ACA-2FFE98DD7D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fecha 2">
            <a:extLst>
              <a:ext uri="{FF2B5EF4-FFF2-40B4-BE49-F238E27FC236}">
                <a16:creationId xmlns:a16="http://schemas.microsoft.com/office/drawing/2014/main" id="{78724027-21EA-3C73-BAFD-DE366F4BB2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4" name="Marcador de pie de página 3">
            <a:extLst>
              <a:ext uri="{FF2B5EF4-FFF2-40B4-BE49-F238E27FC236}">
                <a16:creationId xmlns:a16="http://schemas.microsoft.com/office/drawing/2014/main" id="{5AE7DD4C-D805-A835-6796-2E729A18A56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5" name="Marcador de número de diapositiva 4">
            <a:extLst>
              <a:ext uri="{FF2B5EF4-FFF2-40B4-BE49-F238E27FC236}">
                <a16:creationId xmlns:a16="http://schemas.microsoft.com/office/drawing/2014/main" id="{1053873F-EF60-2E8D-4F7D-7F8040180BC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27288577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>
            <a:extLst>
              <a:ext uri="{FF2B5EF4-FFF2-40B4-BE49-F238E27FC236}">
                <a16:creationId xmlns:a16="http://schemas.microsoft.com/office/drawing/2014/main" id="{D480D5F0-6B7D-ED5F-8A5D-8233137FF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3" name="Marcador de pie de página 2">
            <a:extLst>
              <a:ext uri="{FF2B5EF4-FFF2-40B4-BE49-F238E27FC236}">
                <a16:creationId xmlns:a16="http://schemas.microsoft.com/office/drawing/2014/main" id="{1785F21E-271F-49F5-B3B9-A111743073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4" name="Marcador de número de diapositiva 3">
            <a:extLst>
              <a:ext uri="{FF2B5EF4-FFF2-40B4-BE49-F238E27FC236}">
                <a16:creationId xmlns:a16="http://schemas.microsoft.com/office/drawing/2014/main" id="{D50B8BAA-1727-D0AC-5B73-C9B0D44B2F2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40881047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3C176F5-AC28-C342-B8A9-B31255E536A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B067F9E3-2825-7AC1-EFF9-A1E683A1080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8D2E6B4A-B35A-8DC0-C9FA-D0A0BD7879C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536676F3-8DF9-70F2-A707-8CD042754A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2AA26C7B-C0A7-689F-7CBA-2D388FE37B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B2735FEE-2C4F-35F2-6233-AB481EC36E2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34877229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72ACC19A-9B50-03E2-DD56-4D7CE616342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posición de imagen 2">
            <a:extLst>
              <a:ext uri="{FF2B5EF4-FFF2-40B4-BE49-F238E27FC236}">
                <a16:creationId xmlns:a16="http://schemas.microsoft.com/office/drawing/2014/main" id="{0757F87A-4ED9-238C-FEFA-CDAA713FC84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CO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04A10E8B-6DA5-F282-DF2D-2505F6ABC14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6C8931E3-7FE5-6BD6-6240-25AA2A182BC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0CA5F1A6-1FDA-1FD7-B3AD-87F719AC36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F6421BD2-3C10-AB5C-842B-3CEF4AA5C9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89241958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C6E2A9C-9AB1-FA7B-2C89-B9061C363FB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DC66A677-2477-A36E-22AF-5D8137CFEBF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1DC5CDD5-1CCE-82C8-5D3C-9E457AF000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9CDC9BA4-CAF1-3670-AF44-29CACF948A7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01E59023-7B35-4913-96D4-337FE920ED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48691358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8601A2D9-6871-3E36-DD60-3E4D90592E3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B27828C1-2B30-4744-149F-5E6CF23D447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D5624C88-A0FE-F689-87AD-6C14C9E3563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0C187D7E-CD6A-1F45-9457-D4F995AA4A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4A2C5DBB-2C8A-FA09-736B-070EA51A739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75280160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 l="-2000" r="-2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>
            <a:extLst>
              <a:ext uri="{FF2B5EF4-FFF2-40B4-BE49-F238E27FC236}">
                <a16:creationId xmlns:a16="http://schemas.microsoft.com/office/drawing/2014/main" id="{039EACD4-A2B7-DE9A-D9EB-897A4B1146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020D943A-09F8-40FB-E738-9D44B5CF5BC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0BED21B6-7FEE-C95D-DC2B-D01D94A27C9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1096E3C-BE46-4D65-BDE1-C822D43522C2}" type="datetimeFigureOut">
              <a:rPr lang="es-CO" smtClean="0"/>
              <a:t>14/08/2023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3F7C05DB-1D1A-3FDE-9AE2-E3A52828D7F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0BC47993-390D-21E5-01F5-A6A706E68D0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AFC5362-ADF6-4A56-AF1D-26DCC1079E5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52631578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CO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2000" r="-2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ítulo 2">
            <a:extLst>
              <a:ext uri="{FF2B5EF4-FFF2-40B4-BE49-F238E27FC236}">
                <a16:creationId xmlns:a16="http://schemas.microsoft.com/office/drawing/2014/main" id="{A68A1D14-2C80-1C45-4AE9-C4ABAFC7A23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627076" y="5725549"/>
            <a:ext cx="4942449" cy="376311"/>
          </a:xfrm>
        </p:spPr>
        <p:txBody>
          <a:bodyPr>
            <a:normAutofit fontScale="92500" lnSpcReduction="10000"/>
          </a:bodyPr>
          <a:lstStyle/>
          <a:p>
            <a:pPr algn="r"/>
            <a:r>
              <a:rPr lang="es-MX" dirty="0"/>
              <a:t>Septiembre 02 de 2023</a:t>
            </a:r>
            <a:endParaRPr lang="es-CO" dirty="0"/>
          </a:p>
        </p:txBody>
      </p:sp>
    </p:spTree>
    <p:extLst>
      <p:ext uri="{BB962C8B-B14F-4D97-AF65-F5344CB8AC3E}">
        <p14:creationId xmlns:p14="http://schemas.microsoft.com/office/powerpoint/2010/main" val="253001428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ítulo 2">
            <a:extLst>
              <a:ext uri="{FF2B5EF4-FFF2-40B4-BE49-F238E27FC236}">
                <a16:creationId xmlns:a16="http://schemas.microsoft.com/office/drawing/2014/main" id="{A68A1D14-2C80-1C45-4AE9-C4ABAFC7A23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942533" y="212651"/>
            <a:ext cx="8733095" cy="903769"/>
          </a:xfrm>
        </p:spPr>
        <p:txBody>
          <a:bodyPr>
            <a:noAutofit/>
          </a:bodyPr>
          <a:lstStyle/>
          <a:p>
            <a:pPr algn="l"/>
            <a:r>
              <a:rPr lang="es-CO" sz="32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PROYECTO MINERO EATON GOLD SAS</a:t>
            </a:r>
          </a:p>
          <a:p>
            <a:pPr algn="l"/>
            <a:r>
              <a:rPr lang="es-CO" sz="20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Contratos de concesión N° 502028 y 502272</a:t>
            </a:r>
          </a:p>
          <a:p>
            <a:pPr algn="l"/>
            <a:endParaRPr lang="es-CO" sz="3200" b="1" dirty="0">
              <a:solidFill>
                <a:schemeClr val="bg2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l"/>
            <a:r>
              <a:rPr lang="en-US" sz="3200" kern="12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+mj-lt"/>
                <a:ea typeface="+mj-ea"/>
                <a:cs typeface="+mj-cs"/>
              </a:rPr>
              <a:t>ACERCA</a:t>
            </a:r>
            <a:r>
              <a:rPr lang="en-US" sz="3200" kern="12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+mj-lt"/>
                <a:ea typeface="+mj-ea"/>
                <a:cs typeface="+mj-cs"/>
              </a:rPr>
              <a:t> DE </a:t>
            </a:r>
            <a:r>
              <a:rPr lang="en-US" sz="3200" kern="12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+mj-lt"/>
                <a:ea typeface="+mj-ea"/>
                <a:cs typeface="+mj-cs"/>
              </a:rPr>
              <a:t>NOSOTROS</a:t>
            </a:r>
            <a:endParaRPr lang="en-US" sz="3200" kern="120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+mj-lt"/>
              <a:ea typeface="+mj-ea"/>
              <a:cs typeface="+mj-cs"/>
            </a:endParaRPr>
          </a:p>
          <a:p>
            <a:pPr algn="l"/>
            <a:endParaRPr lang="es-CO" sz="3200" b="1" dirty="0">
              <a:solidFill>
                <a:schemeClr val="bg2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" name="Subtítulo 2">
            <a:extLst>
              <a:ext uri="{FF2B5EF4-FFF2-40B4-BE49-F238E27FC236}">
                <a16:creationId xmlns:a16="http://schemas.microsoft.com/office/drawing/2014/main" id="{CDBC81BB-47C2-1075-D815-FE6BAE0EC1C1}"/>
              </a:ext>
            </a:extLst>
          </p:cNvPr>
          <p:cNvSpPr txBox="1">
            <a:spLocks/>
          </p:cNvSpPr>
          <p:nvPr/>
        </p:nvSpPr>
        <p:spPr>
          <a:xfrm>
            <a:off x="942533" y="1868657"/>
            <a:ext cx="10592975" cy="361774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endParaRPr lang="es-CO" sz="12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6" name="Marcador de contenido 2">
            <a:extLst>
              <a:ext uri="{FF2B5EF4-FFF2-40B4-BE49-F238E27FC236}">
                <a16:creationId xmlns:a16="http://schemas.microsoft.com/office/drawing/2014/main" id="{1B121A6F-B83C-E1DA-DC87-619512BFB619}"/>
              </a:ext>
            </a:extLst>
          </p:cNvPr>
          <p:cNvSpPr txBox="1">
            <a:spLocks/>
          </p:cNvSpPr>
          <p:nvPr/>
        </p:nvSpPr>
        <p:spPr>
          <a:xfrm>
            <a:off x="942532" y="2425148"/>
            <a:ext cx="7711137" cy="3946427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en-US" sz="1800" dirty="0">
                <a:cs typeface="Arial" panose="020B0604020202020204" pitchFamily="34" charset="0"/>
              </a:rPr>
              <a:t>Eaton Gold S.A.S es </a:t>
            </a:r>
            <a:r>
              <a:rPr lang="en-US" sz="1800" dirty="0" err="1">
                <a:cs typeface="Arial" panose="020B0604020202020204" pitchFamily="34" charset="0"/>
              </a:rPr>
              <a:t>una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compañía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minera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dedicada</a:t>
            </a:r>
            <a:r>
              <a:rPr lang="en-US" sz="1800" dirty="0">
                <a:cs typeface="Arial" panose="020B0604020202020204" pitchFamily="34" charset="0"/>
              </a:rPr>
              <a:t> a la </a:t>
            </a:r>
            <a:r>
              <a:rPr lang="en-US" sz="1800" dirty="0" err="1">
                <a:cs typeface="Arial" panose="020B0604020202020204" pitchFamily="34" charset="0"/>
              </a:rPr>
              <a:t>exploración</a:t>
            </a:r>
            <a:r>
              <a:rPr lang="en-US" sz="1800" dirty="0">
                <a:cs typeface="Arial" panose="020B0604020202020204" pitchFamily="34" charset="0"/>
              </a:rPr>
              <a:t> y </a:t>
            </a:r>
            <a:r>
              <a:rPr lang="en-US" sz="1800" dirty="0" err="1">
                <a:cs typeface="Arial" panose="020B0604020202020204" pitchFamily="34" charset="0"/>
              </a:rPr>
              <a:t>explotación</a:t>
            </a:r>
            <a:r>
              <a:rPr lang="en-US" sz="1800" dirty="0">
                <a:cs typeface="Arial" panose="020B0604020202020204" pitchFamily="34" charset="0"/>
              </a:rPr>
              <a:t> de </a:t>
            </a:r>
            <a:r>
              <a:rPr lang="en-US" sz="1800" dirty="0" err="1">
                <a:cs typeface="Arial" panose="020B0604020202020204" pitchFamily="34" charset="0"/>
              </a:rPr>
              <a:t>minerales</a:t>
            </a:r>
            <a:r>
              <a:rPr lang="en-US" sz="1800" dirty="0">
                <a:cs typeface="Arial" panose="020B0604020202020204" pitchFamily="34" charset="0"/>
              </a:rPr>
              <a:t> de </a:t>
            </a:r>
            <a:r>
              <a:rPr lang="en-US" sz="1800" dirty="0" err="1">
                <a:cs typeface="Arial" panose="020B0604020202020204" pitchFamily="34" charset="0"/>
              </a:rPr>
              <a:t>metales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preciosos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en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el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departamento</a:t>
            </a:r>
            <a:r>
              <a:rPr lang="en-US" sz="1800" dirty="0">
                <a:cs typeface="Arial" panose="020B0604020202020204" pitchFamily="34" charset="0"/>
              </a:rPr>
              <a:t> de Antioquia,  con </a:t>
            </a:r>
            <a:r>
              <a:rPr lang="en-US" sz="1800" dirty="0" err="1">
                <a:cs typeface="Arial" panose="020B0604020202020204" pitchFamily="34" charset="0"/>
              </a:rPr>
              <a:t>presencia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reciente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en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el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norte</a:t>
            </a:r>
            <a:r>
              <a:rPr lang="en-US" sz="1800" dirty="0">
                <a:cs typeface="Arial" panose="020B0604020202020204" pitchFamily="34" charset="0"/>
              </a:rPr>
              <a:t> del  Tolima, </a:t>
            </a:r>
            <a:r>
              <a:rPr lang="en-US" sz="1800" dirty="0" err="1">
                <a:cs typeface="Arial" panose="020B0604020202020204" pitchFamily="34" charset="0"/>
              </a:rPr>
              <a:t>específicamente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en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el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municipio</a:t>
            </a:r>
            <a:r>
              <a:rPr lang="en-US" sz="1800" dirty="0">
                <a:cs typeface="Arial" panose="020B0604020202020204" pitchFamily="34" charset="0"/>
              </a:rPr>
              <a:t> de </a:t>
            </a:r>
            <a:r>
              <a:rPr lang="en-US" sz="1800" dirty="0" err="1">
                <a:cs typeface="Arial" panose="020B0604020202020204" pitchFamily="34" charset="0"/>
              </a:rPr>
              <a:t>Falan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donde</a:t>
            </a:r>
            <a:r>
              <a:rPr lang="en-US" sz="1800" dirty="0">
                <a:cs typeface="Arial" panose="020B0604020202020204" pitchFamily="34" charset="0"/>
              </a:rPr>
              <a:t>  </a:t>
            </a:r>
            <a:r>
              <a:rPr lang="en-US" sz="1800" dirty="0" err="1">
                <a:cs typeface="Arial" panose="020B0604020202020204" pitchFamily="34" charset="0"/>
              </a:rPr>
              <a:t>actualmente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ostenta</a:t>
            </a:r>
            <a:r>
              <a:rPr lang="en-US" sz="1800" dirty="0">
                <a:cs typeface="Arial" panose="020B0604020202020204" pitchFamily="34" charset="0"/>
              </a:rPr>
              <a:t> la </a:t>
            </a:r>
            <a:r>
              <a:rPr lang="en-US" sz="1800" dirty="0" err="1">
                <a:cs typeface="Arial" panose="020B0604020202020204" pitchFamily="34" charset="0"/>
              </a:rPr>
              <a:t>calidad</a:t>
            </a:r>
            <a:r>
              <a:rPr lang="en-US" sz="1800" dirty="0">
                <a:cs typeface="Arial" panose="020B0604020202020204" pitchFamily="34" charset="0"/>
              </a:rPr>
              <a:t> de titular de  </a:t>
            </a:r>
            <a:r>
              <a:rPr lang="en-US" sz="1800" dirty="0" err="1">
                <a:cs typeface="Arial" panose="020B0604020202020204" pitchFamily="34" charset="0"/>
              </a:rPr>
              <a:t>los</a:t>
            </a:r>
            <a:r>
              <a:rPr lang="en-US" sz="1800" dirty="0">
                <a:cs typeface="Arial" panose="020B0604020202020204" pitchFamily="34" charset="0"/>
              </a:rPr>
              <a:t>  </a:t>
            </a:r>
            <a:r>
              <a:rPr lang="en-US" sz="1800" dirty="0" err="1">
                <a:cs typeface="Arial" panose="020B0604020202020204" pitchFamily="34" charset="0"/>
              </a:rPr>
              <a:t>contratos</a:t>
            </a:r>
            <a:r>
              <a:rPr lang="en-US" sz="1800" dirty="0">
                <a:cs typeface="Arial" panose="020B0604020202020204" pitchFamily="34" charset="0"/>
              </a:rPr>
              <a:t> de </a:t>
            </a:r>
            <a:r>
              <a:rPr lang="en-US" sz="1800" dirty="0" err="1">
                <a:cs typeface="Arial" panose="020B0604020202020204" pitchFamily="34" charset="0"/>
              </a:rPr>
              <a:t>concesión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minera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números</a:t>
            </a:r>
            <a:r>
              <a:rPr lang="en-US" sz="1800" dirty="0">
                <a:cs typeface="Arial" panose="020B0604020202020204" pitchFamily="34" charset="0"/>
              </a:rPr>
              <a:t> 502028 y 502272.</a:t>
            </a:r>
          </a:p>
          <a:p>
            <a:pPr algn="just"/>
            <a:endParaRPr lang="en-US" sz="1800" dirty="0">
              <a:cs typeface="Arial" panose="020B0604020202020204" pitchFamily="34" charset="0"/>
            </a:endParaRPr>
          </a:p>
          <a:p>
            <a:pPr algn="just"/>
            <a:r>
              <a:rPr lang="en-US" sz="1800" dirty="0">
                <a:cs typeface="Arial" panose="020B0604020202020204" pitchFamily="34" charset="0"/>
              </a:rPr>
              <a:t>Como </a:t>
            </a:r>
            <a:r>
              <a:rPr lang="en-US" sz="1800" dirty="0" err="1">
                <a:cs typeface="Arial" panose="020B0604020202020204" pitchFamily="34" charset="0"/>
              </a:rPr>
              <a:t>empresa</a:t>
            </a:r>
            <a:r>
              <a:rPr lang="en-US" sz="1800" dirty="0">
                <a:cs typeface="Arial" panose="020B0604020202020204" pitchFamily="34" charset="0"/>
              </a:rPr>
              <a:t> del sector </a:t>
            </a:r>
            <a:r>
              <a:rPr lang="en-US" sz="1800" dirty="0" err="1">
                <a:cs typeface="Arial" panose="020B0604020202020204" pitchFamily="34" charset="0"/>
              </a:rPr>
              <a:t>minero</a:t>
            </a:r>
            <a:r>
              <a:rPr lang="en-US" sz="1800" dirty="0">
                <a:cs typeface="Arial" panose="020B0604020202020204" pitchFamily="34" charset="0"/>
              </a:rPr>
              <a:t>, Eaton Gold S.A.S. se </a:t>
            </a:r>
            <a:r>
              <a:rPr lang="en-US" sz="1800" dirty="0" err="1">
                <a:cs typeface="Arial" panose="020B0604020202020204" pitchFamily="34" charset="0"/>
              </a:rPr>
              <a:t>encuentra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comprometida</a:t>
            </a:r>
            <a:r>
              <a:rPr lang="en-US" sz="1800" dirty="0">
                <a:cs typeface="Arial" panose="020B0604020202020204" pitchFamily="34" charset="0"/>
              </a:rPr>
              <a:t>  con </a:t>
            </a:r>
            <a:r>
              <a:rPr lang="en-US" sz="1800" dirty="0" err="1">
                <a:cs typeface="Arial" panose="020B0604020202020204" pitchFamily="34" charset="0"/>
              </a:rPr>
              <a:t>el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n-US" sz="1800" dirty="0" err="1">
                <a:cs typeface="Arial" panose="020B0604020202020204" pitchFamily="34" charset="0"/>
              </a:rPr>
              <a:t>desarrollo</a:t>
            </a:r>
            <a:r>
              <a:rPr lang="en-US" sz="1800" dirty="0">
                <a:cs typeface="Arial" panose="020B0604020202020204" pitchFamily="34" charset="0"/>
              </a:rPr>
              <a:t> de </a:t>
            </a:r>
            <a:r>
              <a:rPr lang="en-US" sz="1800" dirty="0" err="1">
                <a:cs typeface="Arial" panose="020B0604020202020204" pitchFamily="34" charset="0"/>
              </a:rPr>
              <a:t>actividades</a:t>
            </a:r>
            <a:r>
              <a:rPr lang="en-US" sz="1800" dirty="0">
                <a:cs typeface="Arial" panose="020B0604020202020204" pitchFamily="34" charset="0"/>
              </a:rPr>
              <a:t> </a:t>
            </a:r>
            <a:r>
              <a:rPr lang="es-CO" sz="1800" dirty="0">
                <a:effectLst/>
                <a:ea typeface="Times New Roman" panose="02020603050405020304" pitchFamily="18" charset="0"/>
                <a:cs typeface="Arial" panose="020B0604020202020204" pitchFamily="34" charset="0"/>
              </a:rPr>
              <a:t>bajo los lineamientos de un concepto integral de desarrollo sostenible, aportando al fortalecimiento económico y social de la región, especialmente de las comunidades de las áreas de influencia de sus proyectos y apoyando legal y técnicamente nuevos procesos de formalización </a:t>
            </a:r>
            <a:r>
              <a:rPr lang="es-ES" sz="1800" dirty="0">
                <a:effectLst/>
                <a:ea typeface="Times New Roman" panose="02020603050405020304" pitchFamily="18" charset="0"/>
                <a:cs typeface="Arial" panose="020B0604020202020204" pitchFamily="34" charset="0"/>
              </a:rPr>
              <a:t>que propendan porque pequeños mineros trabajen bajo los lineamientos de la legislación minera y ambiental colombiana en condiciones de formalidad técnica y empresarial.</a:t>
            </a:r>
            <a:endParaRPr lang="en-US" sz="1800" dirty="0"/>
          </a:p>
        </p:txBody>
      </p:sp>
    </p:spTree>
    <p:extLst>
      <p:ext uri="{BB962C8B-B14F-4D97-AF65-F5344CB8AC3E}">
        <p14:creationId xmlns:p14="http://schemas.microsoft.com/office/powerpoint/2010/main" val="348349765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ubtítulo 2">
            <a:extLst>
              <a:ext uri="{FF2B5EF4-FFF2-40B4-BE49-F238E27FC236}">
                <a16:creationId xmlns:a16="http://schemas.microsoft.com/office/drawing/2014/main" id="{13160199-7FA1-E382-D5DA-B48A452AE738}"/>
              </a:ext>
            </a:extLst>
          </p:cNvPr>
          <p:cNvSpPr txBox="1">
            <a:spLocks/>
          </p:cNvSpPr>
          <p:nvPr/>
        </p:nvSpPr>
        <p:spPr>
          <a:xfrm>
            <a:off x="942534" y="604909"/>
            <a:ext cx="4942449" cy="37631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l">
              <a:buNone/>
            </a:pPr>
            <a:r>
              <a:rPr lang="es-CO" sz="32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MAPA DE LOCALIZACIÓN</a:t>
            </a:r>
          </a:p>
          <a:p>
            <a:pPr algn="l"/>
            <a:endParaRPr lang="es-CO" sz="3200" b="1" dirty="0">
              <a:solidFill>
                <a:schemeClr val="bg2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3" name="Imagen 2" descr="Mapa&#10;&#10;Descripción generada automáticamente">
            <a:extLst>
              <a:ext uri="{FF2B5EF4-FFF2-40B4-BE49-F238E27FC236}">
                <a16:creationId xmlns:a16="http://schemas.microsoft.com/office/drawing/2014/main" id="{86B4D6B4-4C3C-8B5F-3C83-93501DAB3C4B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87" t="3067"/>
          <a:stretch/>
        </p:blipFill>
        <p:spPr>
          <a:xfrm>
            <a:off x="942534" y="1101860"/>
            <a:ext cx="8120443" cy="56617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947576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ubtítulo 2">
            <a:extLst>
              <a:ext uri="{FF2B5EF4-FFF2-40B4-BE49-F238E27FC236}">
                <a16:creationId xmlns:a16="http://schemas.microsoft.com/office/drawing/2014/main" id="{13160199-7FA1-E382-D5DA-B48A452AE738}"/>
              </a:ext>
            </a:extLst>
          </p:cNvPr>
          <p:cNvSpPr txBox="1">
            <a:spLocks/>
          </p:cNvSpPr>
          <p:nvPr/>
        </p:nvSpPr>
        <p:spPr>
          <a:xfrm>
            <a:off x="942534" y="604909"/>
            <a:ext cx="5898104" cy="37631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l">
              <a:buNone/>
            </a:pPr>
            <a:r>
              <a:rPr lang="es-CO" sz="32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ACTIVIDADES EXPLORATORIAS</a:t>
            </a:r>
          </a:p>
        </p:txBody>
      </p:sp>
      <p:sp>
        <p:nvSpPr>
          <p:cNvPr id="6" name="Marcador de contenido 2">
            <a:extLst>
              <a:ext uri="{FF2B5EF4-FFF2-40B4-BE49-F238E27FC236}">
                <a16:creationId xmlns:a16="http://schemas.microsoft.com/office/drawing/2014/main" id="{11488D5C-85E7-C873-5505-0F8EDA74C124}"/>
              </a:ext>
            </a:extLst>
          </p:cNvPr>
          <p:cNvSpPr txBox="1">
            <a:spLocks/>
          </p:cNvSpPr>
          <p:nvPr/>
        </p:nvSpPr>
        <p:spPr>
          <a:xfrm>
            <a:off x="942533" y="1145894"/>
            <a:ext cx="10551128" cy="4718805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endParaRPr lang="en-US" sz="1400" dirty="0"/>
          </a:p>
        </p:txBody>
      </p:sp>
      <p:sp>
        <p:nvSpPr>
          <p:cNvPr id="7" name="Marcador de contenido 2">
            <a:extLst>
              <a:ext uri="{FF2B5EF4-FFF2-40B4-BE49-F238E27FC236}">
                <a16:creationId xmlns:a16="http://schemas.microsoft.com/office/drawing/2014/main" id="{2AEA2A29-54EE-E679-0AB6-ECC17D0A3336}"/>
              </a:ext>
            </a:extLst>
          </p:cNvPr>
          <p:cNvSpPr txBox="1">
            <a:spLocks/>
          </p:cNvSpPr>
          <p:nvPr/>
        </p:nvSpPr>
        <p:spPr>
          <a:xfrm>
            <a:off x="942533" y="2488018"/>
            <a:ext cx="10551128" cy="3224087"/>
          </a:xfrm>
          <a:prstGeom prst="rect">
            <a:avLst/>
          </a:prstGeom>
        </p:spPr>
        <p:txBody>
          <a:bodyPr vert="horz" lIns="91440" tIns="45720" rIns="91440" bIns="45720" numCol="2" rtlCol="0" anchor="t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/>
              <a:t>Revisión</a:t>
            </a:r>
            <a:r>
              <a:rPr lang="en-US" sz="2000" dirty="0"/>
              <a:t> </a:t>
            </a:r>
            <a:r>
              <a:rPr lang="en-US" sz="2000" dirty="0" err="1"/>
              <a:t>Bibliográfica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s-CO" sz="2000" dirty="0"/>
              <a:t>Contacto con la comunidad y enfoque social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/>
              <a:t>Base </a:t>
            </a:r>
            <a:r>
              <a:rPr lang="en-US" sz="2000" dirty="0" err="1"/>
              <a:t>Topográfico</a:t>
            </a:r>
            <a:r>
              <a:rPr lang="en-US" sz="2000" dirty="0"/>
              <a:t> del </a:t>
            </a:r>
            <a:r>
              <a:rPr lang="en-US" sz="2000" dirty="0" err="1"/>
              <a:t>área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/>
              <a:t>Cartografía</a:t>
            </a:r>
            <a:r>
              <a:rPr lang="en-US" sz="2000" dirty="0"/>
              <a:t> </a:t>
            </a:r>
            <a:r>
              <a:rPr lang="en-US" sz="2000" dirty="0" err="1"/>
              <a:t>Geológica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s-CO" sz="2000" dirty="0"/>
              <a:t>Excavación de Trincheras y Apiques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/>
              <a:t>Geoquímica</a:t>
            </a:r>
            <a:r>
              <a:rPr lang="en-US" sz="2000" dirty="0"/>
              <a:t> y </a:t>
            </a:r>
            <a:r>
              <a:rPr lang="en-US" sz="2000" dirty="0" err="1"/>
              <a:t>otros</a:t>
            </a:r>
            <a:r>
              <a:rPr lang="en-US" sz="2000" dirty="0"/>
              <a:t> </a:t>
            </a:r>
            <a:r>
              <a:rPr lang="en-US" sz="2000" dirty="0" err="1"/>
              <a:t>análisis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/>
              <a:t>Geofísica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/>
              <a:t>Perforaciones</a:t>
            </a:r>
            <a:r>
              <a:rPr lang="en-US" sz="2000" dirty="0"/>
              <a:t> </a:t>
            </a:r>
            <a:r>
              <a:rPr lang="en-US" sz="2000" dirty="0" err="1"/>
              <a:t>profundas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s-CO" sz="2000" dirty="0"/>
              <a:t>Muestreo y análisis de calidad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/>
              <a:t>Estudio</a:t>
            </a:r>
            <a:r>
              <a:rPr lang="en-US" sz="2000" dirty="0"/>
              <a:t> </a:t>
            </a:r>
            <a:r>
              <a:rPr lang="en-US" sz="2000" dirty="0" err="1"/>
              <a:t>geotécnico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/>
              <a:t>Estudio</a:t>
            </a:r>
            <a:r>
              <a:rPr lang="en-US" sz="2000" dirty="0"/>
              <a:t> </a:t>
            </a:r>
            <a:r>
              <a:rPr lang="en-US" sz="2000" dirty="0" err="1"/>
              <a:t>hidrológico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/>
              <a:t>Estudio</a:t>
            </a:r>
            <a:r>
              <a:rPr lang="en-US" sz="2000" dirty="0"/>
              <a:t> </a:t>
            </a:r>
            <a:r>
              <a:rPr lang="en-US" sz="2000" dirty="0" err="1"/>
              <a:t>hidrogeológico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2000" dirty="0" err="1"/>
              <a:t>Evaluación</a:t>
            </a:r>
            <a:r>
              <a:rPr lang="en-US" sz="2000" dirty="0"/>
              <a:t> y </a:t>
            </a:r>
            <a:r>
              <a:rPr lang="en-US" sz="2000" dirty="0" err="1"/>
              <a:t>modelo</a:t>
            </a:r>
            <a:r>
              <a:rPr lang="en-US" sz="2000" dirty="0"/>
              <a:t> </a:t>
            </a:r>
            <a:r>
              <a:rPr lang="en-US" sz="2000" dirty="0" err="1"/>
              <a:t>geológico</a:t>
            </a:r>
            <a:endParaRPr lang="en-US" sz="2000" dirty="0"/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sz="1400" dirty="0"/>
          </a:p>
          <a:p>
            <a:pPr algn="just"/>
            <a:endParaRPr lang="en-US" sz="1400" dirty="0"/>
          </a:p>
        </p:txBody>
      </p:sp>
      <p:sp>
        <p:nvSpPr>
          <p:cNvPr id="9" name="CuadroTexto 8">
            <a:extLst>
              <a:ext uri="{FF2B5EF4-FFF2-40B4-BE49-F238E27FC236}">
                <a16:creationId xmlns:a16="http://schemas.microsoft.com/office/drawing/2014/main" id="{2F14CB5D-307F-5D98-32DF-2E7FA2A3FE06}"/>
              </a:ext>
            </a:extLst>
          </p:cNvPr>
          <p:cNvSpPr txBox="1"/>
          <p:nvPr/>
        </p:nvSpPr>
        <p:spPr>
          <a:xfrm>
            <a:off x="942533" y="1266126"/>
            <a:ext cx="10551128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90000"/>
              </a:lnSpc>
              <a:spcBef>
                <a:spcPts val="1000"/>
              </a:spcBef>
            </a:pPr>
            <a:r>
              <a:rPr lang="en-US" sz="2000" dirty="0"/>
              <a:t>Las </a:t>
            </a:r>
            <a:r>
              <a:rPr lang="en-US" sz="2000" dirty="0" err="1"/>
              <a:t>actividades</a:t>
            </a:r>
            <a:r>
              <a:rPr lang="en-US" sz="2000" dirty="0"/>
              <a:t> </a:t>
            </a:r>
            <a:r>
              <a:rPr lang="en-US" sz="2000" dirty="0" err="1"/>
              <a:t>exploratorias</a:t>
            </a:r>
            <a:r>
              <a:rPr lang="en-US" sz="2000" dirty="0"/>
              <a:t> a </a:t>
            </a:r>
            <a:r>
              <a:rPr lang="en-US" sz="2000" dirty="0" err="1"/>
              <a:t>realizar</a:t>
            </a:r>
            <a:r>
              <a:rPr lang="en-US" sz="2000" dirty="0"/>
              <a:t> </a:t>
            </a:r>
            <a:r>
              <a:rPr lang="en-US" sz="2000" dirty="0" err="1"/>
              <a:t>en</a:t>
            </a:r>
            <a:r>
              <a:rPr lang="en-US" sz="2000" dirty="0"/>
              <a:t> </a:t>
            </a:r>
            <a:r>
              <a:rPr lang="en-US" sz="2000" dirty="0" err="1"/>
              <a:t>los</a:t>
            </a:r>
            <a:r>
              <a:rPr lang="en-US" sz="2000" dirty="0"/>
              <a:t> </a:t>
            </a:r>
            <a:r>
              <a:rPr lang="en-US" sz="2000" dirty="0" err="1"/>
              <a:t>contratos</a:t>
            </a:r>
            <a:r>
              <a:rPr lang="en-US" sz="2000" dirty="0"/>
              <a:t> de </a:t>
            </a:r>
            <a:r>
              <a:rPr lang="en-US" sz="2000" dirty="0" err="1"/>
              <a:t>concesión</a:t>
            </a:r>
            <a:r>
              <a:rPr lang="en-US" sz="2000" dirty="0"/>
              <a:t> </a:t>
            </a:r>
            <a:r>
              <a:rPr lang="en-US" sz="2000" dirty="0" err="1"/>
              <a:t>minera</a:t>
            </a:r>
            <a:r>
              <a:rPr lang="en-US" sz="2000" dirty="0"/>
              <a:t> N° 502028 y  502272 de </a:t>
            </a:r>
            <a:r>
              <a:rPr lang="en-US" sz="2000" dirty="0" err="1"/>
              <a:t>acuerdo</a:t>
            </a:r>
            <a:r>
              <a:rPr lang="en-US" sz="2000" dirty="0"/>
              <a:t> con la </a:t>
            </a:r>
            <a:r>
              <a:rPr lang="en-US" sz="2000" dirty="0" err="1"/>
              <a:t>Resolución</a:t>
            </a:r>
            <a:r>
              <a:rPr lang="en-US" sz="2000" dirty="0"/>
              <a:t> 143 de 2017 son:</a:t>
            </a:r>
          </a:p>
        </p:txBody>
      </p:sp>
    </p:spTree>
    <p:extLst>
      <p:ext uri="{BB962C8B-B14F-4D97-AF65-F5344CB8AC3E}">
        <p14:creationId xmlns:p14="http://schemas.microsoft.com/office/powerpoint/2010/main" val="387098161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ubtítulo 2">
            <a:extLst>
              <a:ext uri="{FF2B5EF4-FFF2-40B4-BE49-F238E27FC236}">
                <a16:creationId xmlns:a16="http://schemas.microsoft.com/office/drawing/2014/main" id="{13160199-7FA1-E382-D5DA-B48A452AE738}"/>
              </a:ext>
            </a:extLst>
          </p:cNvPr>
          <p:cNvSpPr txBox="1">
            <a:spLocks/>
          </p:cNvSpPr>
          <p:nvPr/>
        </p:nvSpPr>
        <p:spPr>
          <a:xfrm>
            <a:off x="4959955" y="3429000"/>
            <a:ext cx="2516283" cy="376311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l">
              <a:buNone/>
            </a:pPr>
            <a:r>
              <a:rPr lang="es-CO" sz="32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GRACIAS</a:t>
            </a:r>
          </a:p>
        </p:txBody>
      </p:sp>
      <p:sp>
        <p:nvSpPr>
          <p:cNvPr id="6" name="Marcador de contenido 2">
            <a:extLst>
              <a:ext uri="{FF2B5EF4-FFF2-40B4-BE49-F238E27FC236}">
                <a16:creationId xmlns:a16="http://schemas.microsoft.com/office/drawing/2014/main" id="{11488D5C-85E7-C873-5505-0F8EDA74C124}"/>
              </a:ext>
            </a:extLst>
          </p:cNvPr>
          <p:cNvSpPr txBox="1">
            <a:spLocks/>
          </p:cNvSpPr>
          <p:nvPr/>
        </p:nvSpPr>
        <p:spPr>
          <a:xfrm>
            <a:off x="942533" y="1145894"/>
            <a:ext cx="10551128" cy="4718805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3364445466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58</TotalTime>
  <Words>243</Words>
  <Application>Microsoft Office PowerPoint</Application>
  <PresentationFormat>Panorámica</PresentationFormat>
  <Paragraphs>25</Paragraphs>
  <Slides>5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5</vt:i4>
      </vt:variant>
    </vt:vector>
  </HeadingPairs>
  <TitlesOfParts>
    <vt:vector size="9" baseType="lpstr">
      <vt:lpstr>Arial</vt:lpstr>
      <vt:lpstr>Calibri</vt:lpstr>
      <vt:lpstr>Calibri Light</vt:lpstr>
      <vt:lpstr>Tema de Office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Paula Rodriguez</dc:creator>
  <cp:lastModifiedBy>Diana Montana Valencia</cp:lastModifiedBy>
  <cp:revision>5</cp:revision>
  <dcterms:created xsi:type="dcterms:W3CDTF">2023-08-14T15:07:38Z</dcterms:created>
  <dcterms:modified xsi:type="dcterms:W3CDTF">2023-08-14T16:35:54Z</dcterms:modified>
</cp:coreProperties>
</file>